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69"/>
  </p:notesMasterIdLst>
  <p:sldIdLst>
    <p:sldId id="256" r:id="rId2"/>
    <p:sldId id="257" r:id="rId3"/>
    <p:sldId id="259" r:id="rId4"/>
    <p:sldId id="338" r:id="rId5"/>
    <p:sldId id="337" r:id="rId6"/>
    <p:sldId id="266" r:id="rId7"/>
    <p:sldId id="267" r:id="rId8"/>
    <p:sldId id="268" r:id="rId9"/>
    <p:sldId id="339" r:id="rId10"/>
    <p:sldId id="340" r:id="rId11"/>
    <p:sldId id="270" r:id="rId12"/>
    <p:sldId id="269" r:id="rId13"/>
    <p:sldId id="271" r:id="rId14"/>
    <p:sldId id="335" r:id="rId15"/>
    <p:sldId id="346" r:id="rId16"/>
    <p:sldId id="300" r:id="rId17"/>
    <p:sldId id="301" r:id="rId18"/>
    <p:sldId id="297" r:id="rId19"/>
    <p:sldId id="299" r:id="rId20"/>
    <p:sldId id="350" r:id="rId21"/>
    <p:sldId id="351" r:id="rId22"/>
    <p:sldId id="282" r:id="rId23"/>
    <p:sldId id="302" r:id="rId24"/>
    <p:sldId id="303" r:id="rId25"/>
    <p:sldId id="273" r:id="rId26"/>
    <p:sldId id="274" r:id="rId27"/>
    <p:sldId id="276" r:id="rId28"/>
    <p:sldId id="277" r:id="rId29"/>
    <p:sldId id="278" r:id="rId30"/>
    <p:sldId id="286" r:id="rId31"/>
    <p:sldId id="279" r:id="rId32"/>
    <p:sldId id="342" r:id="rId33"/>
    <p:sldId id="320" r:id="rId34"/>
    <p:sldId id="281" r:id="rId35"/>
    <p:sldId id="314" r:id="rId36"/>
    <p:sldId id="347" r:id="rId37"/>
    <p:sldId id="348" r:id="rId38"/>
    <p:sldId id="306" r:id="rId39"/>
    <p:sldId id="305" r:id="rId40"/>
    <p:sldId id="315" r:id="rId41"/>
    <p:sldId id="316" r:id="rId42"/>
    <p:sldId id="317" r:id="rId43"/>
    <p:sldId id="307" r:id="rId44"/>
    <p:sldId id="313" r:id="rId45"/>
    <p:sldId id="308" r:id="rId46"/>
    <p:sldId id="288" r:id="rId47"/>
    <p:sldId id="312" r:id="rId48"/>
    <p:sldId id="319" r:id="rId49"/>
    <p:sldId id="318" r:id="rId50"/>
    <p:sldId id="349" r:id="rId51"/>
    <p:sldId id="283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41" r:id="rId61"/>
    <p:sldId id="329" r:id="rId62"/>
    <p:sldId id="333" r:id="rId63"/>
    <p:sldId id="330" r:id="rId64"/>
    <p:sldId id="343" r:id="rId65"/>
    <p:sldId id="344" r:id="rId66"/>
    <p:sldId id="345" r:id="rId67"/>
    <p:sldId id="33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A84"/>
    <a:srgbClr val="1F1F1F"/>
    <a:srgbClr val="F1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7"/>
    <p:restoredTop sz="87548"/>
  </p:normalViewPr>
  <p:slideViewPr>
    <p:cSldViewPr snapToGrid="0">
      <p:cViewPr varScale="1">
        <p:scale>
          <a:sx n="118" d="100"/>
          <a:sy n="118" d="100"/>
        </p:scale>
        <p:origin x="6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514C1-362D-FE4E-9AA9-BE269C723D52}" type="datetimeFigureOut">
              <a:rPr lang="en-IE" smtClean="0"/>
              <a:t>10/03/2025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66C-EE35-5748-8283-A9DC1058B95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731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124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633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161D-C3B8-9C34-4357-D2BCDEF8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3CF1D-707F-E0EC-00EB-5DE25BF98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922AE-0CED-8885-02E2-A4CFB3F98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035-D1A5-EA19-B7AB-C8005508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503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 2006,Graydon Hoare was a 29-year-old computer programmer working for Mozilla</a:t>
            </a:r>
          </a:p>
          <a:p>
            <a:r>
              <a:rPr lang="en-IE" dirty="0"/>
              <a:t>Returning home to his apartment in Vancouver, he found that the elevator was out of order; its software had crashed. </a:t>
            </a:r>
          </a:p>
          <a:p>
            <a:r>
              <a:rPr lang="en-IE" dirty="0"/>
              <a:t>This wasn’t the first time it had happened,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067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DE23-2659-964F-9F55-74C69943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69FC-7476-1E16-896B-AE3BC84E4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EB423-713C-0D66-AEE7-F9E6B6DF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01299-731E-E214-DAD1-C1BC15D4A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640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48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BDCA-AA76-5933-5ABC-09EA1244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9EAEF-3E77-8AB3-2B4B-E691EFA47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F7E84-2879-9E35-9585-E7D6AF5F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1C7B-2C0A-1A54-72BC-E0C7E109F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410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AFBAC-BA2F-81E0-C904-543C63AAC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7ABEF-C033-1D2A-FCE3-47FC5556A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4CD50-B4B3-CA39-8DBC-E054E2F9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FAFE8-1BE7-EFC1-8E25-C7C59069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999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401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2A7C9-A284-44A2-BBE3-D4DDFCF8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E2537-78E5-B9F7-D0E9-7906364BA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76121-4B5E-61BC-10B1-F980965B6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B6906-D5B6-4027-3AD2-392B0B88F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641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C8D8-F4CC-ED3D-662C-405A481D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8ADF-F91D-FAA7-E4FE-9CC8AD4B0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F7E0-6642-E484-7313-5A0E4A9F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00B9-1ECE-0DFF-8354-3CB4562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BAB6-97E2-3185-EC9D-BEBC64EB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8D52-1824-2F2F-3439-B07C372E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FB29C-F188-BB9F-DBB2-C2873409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717D-F62C-F871-CE16-C0A1D4B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B4BC-48C6-5200-DBED-23573319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F7AE-03B8-295D-1A62-B9961014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27EB2-A88F-B2EE-96FE-86D4E1C1B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E1E2-90CA-F9B7-724A-130CDCD7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851A9-3EB0-19E1-4EFC-C51A6550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0EC2-D524-DCE1-064F-CE6429B1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3DE9-F95E-2098-EF36-44DAE7F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ED6F-13B3-EC42-450A-0F86DCA7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334D-0518-D108-FB34-BB52AA96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AF50-5D60-5D90-43AF-66C087C3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B289-2E53-724C-73E0-F89CAE8D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CAC2-3620-53A2-44F7-C5802EC3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1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4C9E-C4CB-3200-9E5E-5BEA3136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08D7-155E-C767-694F-B55DBF1BB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4654-E1B7-B9B0-F251-32121603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63E5-95FD-A4C8-C8D4-DBC4FABF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4C89-7E8D-D2DC-9AC7-EF0D9B8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21AB-DD01-622E-4B2A-6382B8F2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299F-415D-4187-8D8E-A29AFFC2C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B873C-2689-8122-E686-D9B0C57C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4295-07CA-755F-774B-36B8EB53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C6590-2B6E-827C-CD1B-AE71A4AE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8001-02D7-15BB-AB36-5F93428A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D471-66F2-A4DB-CC6E-AD2413BC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633C-EE8B-9B1B-C364-FD015284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CBE5D-2CE6-9380-3E17-946D9A8FC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310BA-4DA1-9F68-50D7-21DCAD3CD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42005-4BDB-FF29-7B63-25B18FCA4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0461F-C87D-6518-C2C4-1D4A4C6F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5104F-7A05-2108-2859-BCFD2209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D605A-E7FC-5AAF-73B9-F63595DD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2955-EE0C-F429-9EF0-8D1F063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22C52-0105-F5C4-1673-3681F00B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62B0F-0E1F-95CF-91D6-6EEB3E21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762DC-12B9-2B1B-3C3A-08A87A2B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5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34A3-7720-6F95-7189-F0795F7A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87EA-3ED6-A4B2-416A-A9D2AE6F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EA9B-B6CC-4AA5-63CC-156D03EF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8D7D-F94C-6934-2014-C37EC6D8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E2C2-7226-476E-131D-1E924106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0991-4868-A534-226E-C8B73018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A099-A783-D375-C1F8-0700036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189FE-D403-063D-A2FF-7EA17F37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226BC-349B-EFAF-F85A-FA9D736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EA35-871D-D454-87D4-86AFB08F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9A5B-96CE-6331-5866-4775D65B3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25880-23C2-8E9D-9FAF-5D516E10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F68A4-904D-A3DB-1782-9715AB81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EB47-D75C-8526-7628-914FBD9F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5676-EDC4-2C3C-1FBE-5618F235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5A540-61D8-0223-F4A2-99A188F3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C4FA-1F0D-99AF-053B-5BEF3616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592A-C43B-FD6F-694F-80E99AA3F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263-9422-F967-7FB0-687BA8489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5EC-7002-674B-D266-C103E6AA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0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comprehensive-rus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ust-lambda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omarabid/rust-companie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darpa.mil/news-events/2024-07-31a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1814-FDBF-07D7-D7D0-E9E3F7DC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87206" cy="1978346"/>
          </a:xfrm>
        </p:spPr>
        <p:txBody>
          <a:bodyPr>
            <a:normAutofit/>
          </a:bodyPr>
          <a:lstStyle/>
          <a:p>
            <a:r>
              <a:rPr lang="en-IE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3E48-32ED-A6C7-D381-4B214397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5401143" cy="2729524"/>
          </a:xfrm>
        </p:spPr>
        <p:txBody>
          <a:bodyPr>
            <a:normAutofit/>
          </a:bodyPr>
          <a:lstStyle/>
          <a:p>
            <a:r>
              <a:rPr lang="en-I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Waterford Tech Meetup January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1A3C-CB00-9DEB-A8D0-FF47CB6A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0782" y="589788"/>
            <a:ext cx="5678424" cy="5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8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6B4E4-FD30-6B8F-32B1-DE978E8B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44C907-8E08-9FEB-9D43-E5D0942F3406}"/>
              </a:ext>
            </a:extLst>
          </p:cNvPr>
          <p:cNvSpPr txBox="1">
            <a:spLocks/>
          </p:cNvSpPr>
          <p:nvPr/>
        </p:nvSpPr>
        <p:spPr>
          <a:xfrm>
            <a:off x="1120876" y="250325"/>
            <a:ext cx="9950245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Empowerment?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5BC22-CD01-997C-1D0B-2A691531BCC6}"/>
              </a:ext>
            </a:extLst>
          </p:cNvPr>
          <p:cNvSpPr txBox="1"/>
          <p:nvPr/>
        </p:nvSpPr>
        <p:spPr>
          <a:xfrm>
            <a:off x="2732702" y="1834704"/>
            <a:ext cx="6726591" cy="327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Fearless Concurrency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Safety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Modern Syntax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Cargo Package Manager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Interoperability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“Fearless” Refactoring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Documentation and Community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07409-699E-2AFC-29FE-7D34A80A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" y="1909400"/>
            <a:ext cx="4114496" cy="15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A3FC4-79DE-314D-3C47-CC194D3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350" y="3234816"/>
            <a:ext cx="3852749" cy="11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D1C3F-4162-88AF-15E4-4E184872B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7EF5DD-9CB6-919E-219B-CA5CD7640F7A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7CB48-F5C8-AE65-232F-2E636B754E71}"/>
              </a:ext>
            </a:extLst>
          </p:cNvPr>
          <p:cNvSpPr txBox="1"/>
          <p:nvPr/>
        </p:nvSpPr>
        <p:spPr>
          <a:xfrm>
            <a:off x="2775628" y="3105834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Typically referred to as a systems level programming language with an emphasis on memory safety</a:t>
            </a:r>
          </a:p>
        </p:txBody>
      </p:sp>
    </p:spTree>
    <p:extLst>
      <p:ext uri="{BB962C8B-B14F-4D97-AF65-F5344CB8AC3E}">
        <p14:creationId xmlns:p14="http://schemas.microsoft.com/office/powerpoint/2010/main" val="425404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C2A91-218F-77BC-36BE-2CFD7397F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607A1A-09D4-3F01-B486-75020823D81E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A100D-8759-860C-5176-5E41D26BD18D}"/>
              </a:ext>
            </a:extLst>
          </p:cNvPr>
          <p:cNvSpPr txBox="1"/>
          <p:nvPr/>
        </p:nvSpPr>
        <p:spPr>
          <a:xfrm>
            <a:off x="874643" y="3105834"/>
            <a:ext cx="10561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Low-level software that interacts closely with hardware, such as operating systems, drivers, networking stacks, and embedded systems. </a:t>
            </a:r>
          </a:p>
          <a:p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 high performance, precise control over resources, and efficient memory management, making them critical for infrastructure and performance-sensitive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3260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40A2-BC15-C46F-8DBF-7C486941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2E8E0B-C571-E6F5-C24B-803618BA8DB2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CDCF6-256E-C301-17BA-7E348E1C76AD}"/>
              </a:ext>
            </a:extLst>
          </p:cNvPr>
          <p:cNvSpPr txBox="1"/>
          <p:nvPr/>
        </p:nvSpPr>
        <p:spPr>
          <a:xfrm>
            <a:off x="225287" y="2562495"/>
            <a:ext cx="11966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Assembly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 for hardware-level programming but lacks abstraction and portability.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 for its low-level control and performance but prone to memory safety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Adds object-oriented features to C but retains similar risks of unsafe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Focused on simplicity and concurrency but lacks Rust's fine-grained control over memory.</a:t>
            </a:r>
          </a:p>
        </p:txBody>
      </p:sp>
    </p:spTree>
    <p:extLst>
      <p:ext uri="{BB962C8B-B14F-4D97-AF65-F5344CB8AC3E}">
        <p14:creationId xmlns:p14="http://schemas.microsoft.com/office/powerpoint/2010/main" val="125477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93706-E90A-ED51-8D12-BD08F3C1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0C4C3A-9240-1733-55A2-2E14503A0168}"/>
              </a:ext>
            </a:extLst>
          </p:cNvPr>
          <p:cNvSpPr txBox="1">
            <a:spLocks/>
          </p:cNvSpPr>
          <p:nvPr/>
        </p:nvSpPr>
        <p:spPr>
          <a:xfrm>
            <a:off x="2660023" y="115140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 do I rust…</a:t>
            </a:r>
          </a:p>
          <a:p>
            <a:pPr algn="ctr"/>
            <a:r>
              <a:rPr lang="en-I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rustup.rs</a:t>
            </a:r>
            <a:endParaRPr lang="en-IE" dirty="0">
              <a:solidFill>
                <a:schemeClr val="accent2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05539-F818-790D-0C47-65FC9867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1023"/>
            <a:ext cx="7772400" cy="4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527C6-05D4-482A-B2C1-D8F7EB40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B08962-8123-8ADA-EA00-765BEBCFA330}"/>
              </a:ext>
            </a:extLst>
          </p:cNvPr>
          <p:cNvSpPr txBox="1">
            <a:spLocks/>
          </p:cNvSpPr>
          <p:nvPr/>
        </p:nvSpPr>
        <p:spPr>
          <a:xfrm>
            <a:off x="2244411" y="124972"/>
            <a:ext cx="7703177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cargo new calc --lib</a:t>
            </a:r>
          </a:p>
        </p:txBody>
      </p:sp>
    </p:spTree>
    <p:extLst>
      <p:ext uri="{BB962C8B-B14F-4D97-AF65-F5344CB8AC3E}">
        <p14:creationId xmlns:p14="http://schemas.microsoft.com/office/powerpoint/2010/main" val="992770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8884-3FDD-5D09-D0F3-717199B6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4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3F2D5-9F62-BC84-79E2-83DA589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So….. Memory…..</a:t>
            </a:r>
          </a:p>
        </p:txBody>
      </p:sp>
    </p:spTree>
    <p:extLst>
      <p:ext uri="{BB962C8B-B14F-4D97-AF65-F5344CB8AC3E}">
        <p14:creationId xmlns:p14="http://schemas.microsoft.com/office/powerpoint/2010/main" val="22608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396F1-696F-25AE-92C4-962A5ED0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need to talk….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5D9B-9908-4650-FFC3-B791BA2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the stack and the heap…</a:t>
            </a:r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Sweating GIFs - Find &amp; Share on GIPHY">
            <a:extLst>
              <a:ext uri="{FF2B5EF4-FFF2-40B4-BE49-F238E27FC236}">
                <a16:creationId xmlns:a16="http://schemas.microsoft.com/office/drawing/2014/main" id="{58EE1A2F-CA0E-1408-CA16-CB48B18C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22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C06502-E2F7-FE61-C0EF-EC135BD99B54}"/>
              </a:ext>
            </a:extLst>
          </p:cNvPr>
          <p:cNvSpPr txBox="1">
            <a:spLocks/>
          </p:cNvSpPr>
          <p:nvPr/>
        </p:nvSpPr>
        <p:spPr>
          <a:xfrm>
            <a:off x="7845225" y="5381795"/>
            <a:ext cx="1937404" cy="45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We got this!</a:t>
            </a:r>
          </a:p>
        </p:txBody>
      </p:sp>
    </p:spTree>
    <p:extLst>
      <p:ext uri="{BB962C8B-B14F-4D97-AF65-F5344CB8AC3E}">
        <p14:creationId xmlns:p14="http://schemas.microsoft.com/office/powerpoint/2010/main" val="256957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205E9-1A6A-8EE4-D4A3-81972E23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72FCB-93E2-617B-DD72-70801E7E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E" sz="4000" dirty="0"/>
              <a:t>What is the stack and what is heap? –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99F7-5BBA-886A-CA53-88A8B2BD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405067"/>
            <a:ext cx="6272733" cy="4039276"/>
          </a:xfrm>
        </p:spPr>
        <p:txBody>
          <a:bodyPr>
            <a:normAutofit/>
          </a:bodyPr>
          <a:lstStyle/>
          <a:p>
            <a:r>
              <a:rPr lang="en-IE" sz="2400" dirty="0"/>
              <a:t>Both the stack and the heap are parts of memory available to your code to use at runtime, but they are structured in different ways</a:t>
            </a:r>
          </a:p>
          <a:p>
            <a:r>
              <a:rPr lang="en-IE" sz="2400" dirty="0"/>
              <a:t>The stack stores known, fixed size data such as integers, </a:t>
            </a:r>
            <a:r>
              <a:rPr lang="en-IE" sz="2400" dirty="0" err="1"/>
              <a:t>booleans</a:t>
            </a:r>
            <a:r>
              <a:rPr lang="en-IE" sz="2400" dirty="0"/>
              <a:t> and characters</a:t>
            </a:r>
          </a:p>
          <a:p>
            <a:r>
              <a:rPr lang="en-IE" sz="2400" dirty="0"/>
              <a:t>The stack is last in, first out, pushing to add and popping to remove</a:t>
            </a:r>
          </a:p>
          <a:p>
            <a:r>
              <a:rPr lang="en-IE" sz="2400" dirty="0"/>
              <a:t>Working with the stack is very fast!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7684B-6828-FB0F-DF3F-BD91F3AC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1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529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0AC7B-646F-4DE6-6A81-36BE2F69FF1C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3CFD-F84A-889F-0348-50AFAB9BF585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31671-FDE4-FC88-46C4-5540110EF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91965"/>
              </p:ext>
            </p:extLst>
          </p:nvPr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37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5937F-261B-5B3E-1D81-FF5A3C2C3B14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B58B6110-85BA-D61E-7C73-65A965EA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146CF-C95F-4BC5-D996-FA8BCE030BF7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44278-D9C9-2392-3878-2A8051D1F55D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6149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B2A92-93DD-7A65-F964-C8ADA76A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0D3BC8-AE92-EE62-4845-24C69347C739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8C1EE-E661-A963-B885-0BB1F97DCA7D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E53544-7733-ECBA-176E-46BCCF5F837F}"/>
              </a:ext>
            </a:extLst>
          </p:cNvPr>
          <p:cNvGraphicFramePr>
            <a:graphicFrameLocks noGrp="1"/>
          </p:cNvGraphicFramePr>
          <p:nvPr/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8D72D4-54A5-51EF-5DA7-B7CBC5941FB7}"/>
              </a:ext>
            </a:extLst>
          </p:cNvPr>
          <p:cNvSpPr/>
          <p:nvPr/>
        </p:nvSpPr>
        <p:spPr>
          <a:xfrm>
            <a:off x="7692571" y="1178852"/>
            <a:ext cx="4345505" cy="20079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add()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880BEF-BB44-51CE-6BEB-3F2BE2AAC02F}"/>
              </a:ext>
            </a:extLst>
          </p:cNvPr>
          <p:cNvGraphicFramePr>
            <a:graphicFrameLocks noGrp="1"/>
          </p:cNvGraphicFramePr>
          <p:nvPr/>
        </p:nvGraphicFramePr>
        <p:xfrm>
          <a:off x="8186057" y="1677802"/>
          <a:ext cx="3486295" cy="13380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94947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9134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a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b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return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0x23f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36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3E2A-2BDF-4F51-B823-0BDF13928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76B8F-CECA-1AEB-AAB0-BD02BA0451A7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12546-EB64-2322-0E41-F12844D7DF15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414C96-6FDA-54B8-E6A5-B2554EF8A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87174"/>
              </p:ext>
            </p:extLst>
          </p:nvPr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52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11FE-709B-01D9-72B9-CB932A6E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87979-7D6B-6631-4A77-81E9FC4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420-F7AF-07D6-99D3-A212453A6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Think of the heap as a less organised “space” of data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Data with an unknown size at compile time or a size that might change must be stored on the heap.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A pointer to the data on the heap is stored on the stack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2F0E7-D4E1-68BA-A932-976C741B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A96568-C022-6F38-3306-A65F01BA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D7AB6-9948-2528-9BEC-7DA1ADB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615BE4-E331-2C0D-847B-43FEF33D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5DF03-3E0F-3560-5C36-1D251E86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5C8CCA54-1770-37C1-5C70-5F454D3A7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523ED756-6F5C-BD2A-A06E-BAC5CC4A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328-9E4E-6273-006E-93562EA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Imagine you want to park a car of a certain size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You ask the attendant to allocate a space, store (park)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The attendant gives you a ticket that points to where your car is that you can use to retrieve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Or a pointer to retrieve the data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D033B6C7-08BA-786C-AF8A-71767020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14715CF2-0460-1DA2-B264-E8EA2F85D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4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9CAF2-C632-3214-6CEF-E281C9DF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90F309-5DFE-3BC8-2F35-00D1B750B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0AA865-4CA1-7D4E-2ED4-8143B2D4F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C711-C2D3-F515-13C7-B02DC4A0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7E3E0D02-F864-C267-4752-3ECB400A5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113C902-0866-D0A5-6141-57085DA16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4FE26454-7047-CD2F-B412-D9C301503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923213AF-D8CF-D5FB-982F-CE35A28D5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CB4DA3-7A7E-27B2-D89E-BEA4994A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00" y="3299140"/>
            <a:ext cx="4508500" cy="299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C3E3FA-2E49-8089-BCF2-912412652EDC}"/>
              </a:ext>
            </a:extLst>
          </p:cNvPr>
          <p:cNvSpPr txBox="1"/>
          <p:nvPr/>
        </p:nvSpPr>
        <p:spPr>
          <a:xfrm>
            <a:off x="6003213" y="875194"/>
            <a:ext cx="6096000" cy="92333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a string could be retrieved from input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so undefined size at compile time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6684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388A-BE04-2499-8D4A-923A5E34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8604-5BEA-61F8-CBE4-202C140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C8E9E-E884-467A-C919-454573AA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F7840-89A9-CF0F-E224-41AC5EC92A82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84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85CC-D171-A706-8BC5-36897C7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B32F-ACAB-2B77-203E-F12400F8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5383C9-3C3C-1BAF-96ED-4D9B01B5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080D6-3BCB-5277-780E-042011135872}"/>
              </a:ext>
            </a:extLst>
          </p:cNvPr>
          <p:cNvSpPr txBox="1"/>
          <p:nvPr/>
        </p:nvSpPr>
        <p:spPr>
          <a:xfrm>
            <a:off x="6170828" y="5430199"/>
            <a:ext cx="400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3416-4CBB-E126-7930-D21B071094E6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240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2A8D-C72E-F49C-4561-A8E3A67A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A363-8086-0DF1-B599-F7E36F25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092C49-2FD8-E6A3-3AFD-DFBD99FE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5232C-810C-A27E-FF6E-688BF8281611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65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FB83-001E-0F05-0A6A-A6E05804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4B7F-8642-F22C-8232-0779303A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FD249-FC24-8C00-AE30-B57B6FC4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774B3-21C7-D4E6-0BC6-5AA4733C5BD7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9A791-48EB-18E0-B9BC-B1D3B6EE4342}"/>
              </a:ext>
            </a:extLst>
          </p:cNvPr>
          <p:cNvSpPr txBox="1"/>
          <p:nvPr/>
        </p:nvSpPr>
        <p:spPr>
          <a:xfrm>
            <a:off x="5372932" y="5430199"/>
            <a:ext cx="5980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6, instead of 60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This all happens on the stack!</a:t>
            </a:r>
          </a:p>
        </p:txBody>
      </p:sp>
    </p:spTree>
    <p:extLst>
      <p:ext uri="{BB962C8B-B14F-4D97-AF65-F5344CB8AC3E}">
        <p14:creationId xmlns:p14="http://schemas.microsoft.com/office/powerpoint/2010/main" val="231492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211-C3B3-C69C-A8AB-79C76520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A730-9902-127F-C904-11E2C9D1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1BF8B1-A6D1-0B8C-300B-C10D0288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62945-03F4-BDBB-7DFE-5F15AEF1CEEE}"/>
              </a:ext>
            </a:extLst>
          </p:cNvPr>
          <p:cNvSpPr txBox="1"/>
          <p:nvPr/>
        </p:nvSpPr>
        <p:spPr>
          <a:xfrm>
            <a:off x="4452129" y="2736311"/>
            <a:ext cx="7175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To make this happen, we have to disable compile time protections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It is a simple example to illustrate how lower level languages can open doors to bugs</a:t>
            </a:r>
          </a:p>
        </p:txBody>
      </p:sp>
    </p:spTree>
    <p:extLst>
      <p:ext uri="{BB962C8B-B14F-4D97-AF65-F5344CB8AC3E}">
        <p14:creationId xmlns:p14="http://schemas.microsoft.com/office/powerpoint/2010/main" val="59945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1D3D19-F5C5-FD2A-EDB1-CE1E06C3371C}"/>
              </a:ext>
            </a:extLst>
          </p:cNvPr>
          <p:cNvSpPr txBox="1"/>
          <p:nvPr/>
        </p:nvSpPr>
        <p:spPr>
          <a:xfrm>
            <a:off x="1789042" y="2809605"/>
            <a:ext cx="8613912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4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40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en-IE" sz="4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4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world"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91970C-B119-24B4-2A60-FB4DD903921E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63605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365F-E160-1630-3B7D-6C100C5E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68429" cy="870857"/>
          </a:xfrm>
        </p:spPr>
        <p:txBody>
          <a:bodyPr/>
          <a:lstStyle/>
          <a:p>
            <a:r>
              <a:rPr lang="en-IE" dirty="0"/>
              <a:t>Dynamic memory allocation – The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7DC3-346A-C796-C96E-3AFF40E27442}"/>
              </a:ext>
            </a:extLst>
          </p:cNvPr>
          <p:cNvSpPr txBox="1"/>
          <p:nvPr/>
        </p:nvSpPr>
        <p:spPr>
          <a:xfrm>
            <a:off x="885371" y="870857"/>
            <a:ext cx="10943771" cy="590931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Dynamically allocate memory for an array of 10 integers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This all happens on THE HEAP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malloc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"Memory allocation failed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Populate the allocated memory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Forget to free the allocated memory?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free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&lt;-- If this line is missing, causing a MEMORY LEAK</a:t>
            </a:r>
          </a:p>
          <a:p>
            <a:pPr lvl="1"/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if this lin</a:t>
            </a:r>
            <a:r>
              <a:rPr lang="en-IE" dirty="0">
                <a:solidFill>
                  <a:srgbClr val="6A9955"/>
                </a:solidFill>
                <a:latin typeface="Menlo" panose="020B0609030804020204" pitchFamily="49" charset="0"/>
              </a:rPr>
              <a:t>e is missing, causes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DANGLING POINTER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C179BB-B2AF-1DE3-25A6-619EABC1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772228"/>
            <a:ext cx="1839735" cy="20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4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A4D34-332D-19B5-24B5-785DB97F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9043"/>
            <a:ext cx="7772400" cy="412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D479C-44EC-8FF4-3430-EF39EA721592}"/>
              </a:ext>
            </a:extLst>
          </p:cNvPr>
          <p:cNvSpPr txBox="1"/>
          <p:nvPr/>
        </p:nvSpPr>
        <p:spPr>
          <a:xfrm>
            <a:off x="1524000" y="4875196"/>
            <a:ext cx="1004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“Some of the most infamous cyber events in history – the Morris worm of 1988, the Slammer worm of 2003, the Heartbleed vulnerability in 2014, the Trident exploit of 2016, the </a:t>
            </a:r>
            <a:r>
              <a:rPr lang="en-IE" b="0" i="0" dirty="0" err="1">
                <a:solidFill>
                  <a:srgbClr val="0A2458"/>
                </a:solidFill>
                <a:effectLst/>
                <a:latin typeface="MercurySSm-Book-Pro_Web"/>
              </a:rPr>
              <a:t>Blastpass</a:t>
            </a:r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 exploit of 2023 – were headline-grabbing cyberattacks that caused real-world damage to the systems that society relies on every day. Underlying all of them is a common root cause: memory safety vulnerabilities.”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0480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47CCF-7881-8883-2411-1E51679E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IE" sz="4100"/>
              <a:t>Focus on Memory Safety in Rust</a:t>
            </a:r>
          </a:p>
        </p:txBody>
      </p:sp>
      <p:pic>
        <p:nvPicPr>
          <p:cNvPr id="1026" name="Picture 2" descr="Cartoon character with a large round screen&#10;&#10;Description automatically generated with medium confidence">
            <a:extLst>
              <a:ext uri="{FF2B5EF4-FFF2-40B4-BE49-F238E27FC236}">
                <a16:creationId xmlns:a16="http://schemas.microsoft.com/office/drawing/2014/main" id="{1422F330-E4BB-AD21-ACA5-BD7C2340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15950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AF9-3974-FD41-2FCE-A47A5D74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IE" dirty="0"/>
              <a:t>Three Use Cases:</a:t>
            </a:r>
          </a:p>
          <a:p>
            <a:pPr lvl="1"/>
            <a:r>
              <a:rPr lang="en-IE" sz="2800" dirty="0"/>
              <a:t>Memory Leaks</a:t>
            </a:r>
          </a:p>
          <a:p>
            <a:pPr lvl="1"/>
            <a:r>
              <a:rPr lang="en-IE" sz="2800" dirty="0"/>
              <a:t>Dangling Pointers</a:t>
            </a:r>
          </a:p>
          <a:p>
            <a:pPr lvl="1"/>
            <a:r>
              <a:rPr lang="en-IE" sz="2800" dirty="0"/>
              <a:t>Data Races</a:t>
            </a:r>
          </a:p>
          <a:p>
            <a:pPr lvl="1"/>
            <a:endParaRPr lang="en-IE" sz="2000" dirty="0"/>
          </a:p>
          <a:p>
            <a:pPr lvl="1"/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76524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FD66-6B83-1DD6-BC39-C8BCF99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79B-B3F2-C34A-36D2-35E09EFE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Come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2EA-FE0E-9D64-A878-66A2DBCF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 lnSpcReduction="10000"/>
          </a:bodyPr>
          <a:lstStyle/>
          <a:p>
            <a:r>
              <a:rPr lang="en-IE" sz="2400" dirty="0"/>
              <a:t>Rust is a systems programming language </a:t>
            </a:r>
          </a:p>
          <a:p>
            <a:r>
              <a:rPr lang="en-IE" sz="2400" dirty="0"/>
              <a:t>It was created with reliability and performance at it’s core</a:t>
            </a:r>
          </a:p>
          <a:p>
            <a:r>
              <a:rPr lang="en-IE" sz="2400" dirty="0"/>
              <a:t>One of the main facets of this reliability is memory safety</a:t>
            </a:r>
          </a:p>
          <a:p>
            <a:r>
              <a:rPr lang="en-IE" sz="2400" dirty="0"/>
              <a:t>We have 2 areas of memory where we are concerned</a:t>
            </a:r>
          </a:p>
          <a:p>
            <a:pPr lvl="1"/>
            <a:r>
              <a:rPr lang="en-IE" sz="2000" dirty="0"/>
              <a:t>The Stack and the Heap</a:t>
            </a:r>
          </a:p>
          <a:p>
            <a:r>
              <a:rPr lang="en-IE" sz="2400" dirty="0"/>
              <a:t>Dynamic allocation of memory can cause issues such as:</a:t>
            </a:r>
          </a:p>
          <a:p>
            <a:pPr lvl="1"/>
            <a:r>
              <a:rPr lang="en-IE" sz="2000" dirty="0"/>
              <a:t>Memory leaks when forgetting to free memory</a:t>
            </a:r>
          </a:p>
          <a:p>
            <a:pPr lvl="1"/>
            <a:r>
              <a:rPr lang="en-IE" sz="2000" dirty="0"/>
              <a:t>Dangling pointers when we forget to nullify pointers </a:t>
            </a:r>
          </a:p>
          <a:p>
            <a:pPr lvl="1"/>
            <a:r>
              <a:rPr lang="en-IE" sz="2000" dirty="0"/>
              <a:t>Data Races: multiple pointers attempting to access data at once can cause “data races”</a:t>
            </a:r>
          </a:p>
          <a:p>
            <a:r>
              <a:rPr lang="en-IE" sz="2400" dirty="0"/>
              <a:t>Even the White House is worried, so what makes Rust more memory safe?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E66B3AE6-1338-D7B2-55A5-8CFFEED8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30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0C02A-39B0-B178-9BE0-211BFC6D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8" y="5358141"/>
            <a:ext cx="105156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 to improve performance, Rust does not use Garbage Collection to manage memory.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(This is also to enable memory restricted use cases)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59916-BC37-00D4-1CA4-A5DB4186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8209" y="171710"/>
            <a:ext cx="8612531" cy="46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85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BD5AD-14A9-6B8F-C972-8EC2FD37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39812E5-E189-7AA1-3900-14AE118D8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8973-8C10-CD85-A192-D18538F6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Rust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has… Ownership!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B75E1-63B8-5E7C-FEB1-A572D7C7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89" y="1977031"/>
            <a:ext cx="3765221" cy="2823915"/>
          </a:xfrm>
          <a:prstGeom prst="rect">
            <a:avLst/>
          </a:prstGeom>
          <a:noFill/>
          <a:effectLst>
            <a:softEdge rad="7436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7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42DAD-0134-DCDB-46ED-9A7B09B5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Ownership?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3C7A7-69FF-CF0C-B6ED-F8351EDC5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43" y="5171093"/>
            <a:ext cx="9078628" cy="860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JS Example that shows multiple owners…</a:t>
            </a:r>
          </a:p>
        </p:txBody>
      </p:sp>
    </p:spTree>
    <p:extLst>
      <p:ext uri="{BB962C8B-B14F-4D97-AF65-F5344CB8AC3E}">
        <p14:creationId xmlns:p14="http://schemas.microsoft.com/office/powerpoint/2010/main" val="3474711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A5B58-CA53-4369-B1BC-1990719D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932660-BE09-EC24-E040-0B4B9969B561}"/>
              </a:ext>
            </a:extLst>
          </p:cNvPr>
          <p:cNvSpPr txBox="1"/>
          <p:nvPr/>
        </p:nvSpPr>
        <p:spPr>
          <a:xfrm>
            <a:off x="3664857" y="4439960"/>
            <a:ext cx="4862286" cy="175432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AE0F3-071D-AB79-C165-98EB55082B35}"/>
              </a:ext>
            </a:extLst>
          </p:cNvPr>
          <p:cNvSpPr txBox="1"/>
          <p:nvPr/>
        </p:nvSpPr>
        <p:spPr>
          <a:xfrm>
            <a:off x="1664443" y="663714"/>
            <a:ext cx="8863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1" dirty="0">
                <a:solidFill>
                  <a:schemeClr val="bg1"/>
                </a:solidFill>
                <a:effectLst/>
              </a:rPr>
              <a:t>Ownership</a:t>
            </a:r>
            <a:r>
              <a:rPr lang="en-IE" b="0" i="0" dirty="0">
                <a:solidFill>
                  <a:schemeClr val="bg1"/>
                </a:solidFill>
                <a:effectLst/>
              </a:rPr>
              <a:t> is a set of rules that govern how a Rust program manages memory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Each value in Rust has an </a:t>
            </a:r>
            <a:r>
              <a:rPr lang="en-IE" b="0" i="1" dirty="0">
                <a:solidFill>
                  <a:schemeClr val="bg1"/>
                </a:solidFill>
                <a:effectLst/>
              </a:rPr>
              <a:t>owner</a:t>
            </a:r>
            <a:r>
              <a:rPr lang="en-IE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There can only be one owner at a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When the owner goes out of scope, the value will be dropped and memory freed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algn="l"/>
            <a:r>
              <a:rPr lang="en-IE" dirty="0">
                <a:solidFill>
                  <a:schemeClr val="bg1"/>
                </a:solidFill>
              </a:rPr>
              <a:t>We will be introduced to the idea of MOVE and BORROW</a:t>
            </a:r>
            <a:endParaRPr lang="en-IE" b="0" i="0" dirty="0">
              <a:solidFill>
                <a:schemeClr val="bg1"/>
              </a:solidFill>
              <a:effectLst/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756CA-9616-1B55-D80C-A98FCFC1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D474D-781F-D99A-7804-560D112AD042}"/>
              </a:ext>
            </a:extLst>
          </p:cNvPr>
          <p:cNvSpPr txBox="1"/>
          <p:nvPr/>
        </p:nvSpPr>
        <p:spPr>
          <a:xfrm>
            <a:off x="3664857" y="113556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1202F-416C-67FC-155F-D404AB00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97" y="1902841"/>
            <a:ext cx="8745805" cy="438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DBF4-63BA-62EE-F219-D8F76A4A0C13}"/>
              </a:ext>
            </a:extLst>
          </p:cNvPr>
          <p:cNvSpPr txBox="1"/>
          <p:nvPr/>
        </p:nvSpPr>
        <p:spPr>
          <a:xfrm>
            <a:off x="4358183" y="6396335"/>
            <a:ext cx="347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This is compiler output!!!</a:t>
            </a:r>
          </a:p>
        </p:txBody>
      </p:sp>
    </p:spTree>
    <p:extLst>
      <p:ext uri="{BB962C8B-B14F-4D97-AF65-F5344CB8AC3E}">
        <p14:creationId xmlns:p14="http://schemas.microsoft.com/office/powerpoint/2010/main" val="159628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F3DE3-0BAF-EADF-14CB-12374252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40C2F-9F5F-524A-7C1C-1FC966BF841C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3E5A-3E0C-B9C2-D3DF-48974508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6046E-C051-A121-ADC9-C82C281784DE}"/>
              </a:ext>
            </a:extLst>
          </p:cNvPr>
          <p:cNvSpPr txBox="1"/>
          <p:nvPr/>
        </p:nvSpPr>
        <p:spPr>
          <a:xfrm>
            <a:off x="5496074" y="2757829"/>
            <a:ext cx="649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The compil</a:t>
            </a:r>
            <a:r>
              <a:rPr lang="en-IE" sz="2400" dirty="0">
                <a:solidFill>
                  <a:schemeClr val="bg1"/>
                </a:solidFill>
              </a:rPr>
              <a:t>er throws an error because we’ve moved OWNERSHIP from s1 to s2 and then attempted to us s1 after that.</a:t>
            </a:r>
          </a:p>
          <a:p>
            <a:endParaRPr lang="en-IE" sz="2400" dirty="0">
              <a:solidFill>
                <a:schemeClr val="bg1"/>
              </a:solidFill>
            </a:endParaRPr>
          </a:p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Rust invalidates the first variable, it’s known as a </a:t>
            </a:r>
            <a:r>
              <a:rPr lang="en-IE" sz="2400" b="1" i="1" dirty="0">
                <a:solidFill>
                  <a:schemeClr val="bg1"/>
                </a:solidFill>
                <a:effectLst/>
              </a:rPr>
              <a:t>MOVE</a:t>
            </a:r>
            <a:r>
              <a:rPr lang="en-IE" sz="2400" b="0" i="0" dirty="0">
                <a:solidFill>
                  <a:schemeClr val="bg1"/>
                </a:solidFill>
                <a:effectLst/>
              </a:rPr>
              <a:t>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F6001-D751-ABBC-9047-6920E3A0016F}"/>
              </a:ext>
            </a:extLst>
          </p:cNvPr>
          <p:cNvSpPr txBox="1"/>
          <p:nvPr/>
        </p:nvSpPr>
        <p:spPr>
          <a:xfrm>
            <a:off x="2859314" y="2149311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S1 Invalidated</a:t>
            </a:r>
          </a:p>
        </p:txBody>
      </p:sp>
    </p:spTree>
    <p:extLst>
      <p:ext uri="{BB962C8B-B14F-4D97-AF65-F5344CB8AC3E}">
        <p14:creationId xmlns:p14="http://schemas.microsoft.com/office/powerpoint/2010/main" val="2540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D7956-EDA3-3F72-7F09-DFE4E30B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80D533-562F-7A7B-51A1-E79BEB20B549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11F753BE-09F8-4B23-4318-0265C765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CC5AE-8ACF-B9BB-EAC3-10990E91CB54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06BB-EDF7-0B96-13E4-267CF9F8E051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92338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5809D-ECD1-130F-ECEB-A71E4CF9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82FB3A-0012-45B6-8C5C-F9D1488FF4F7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355FB-2111-44C2-11C5-E9D460B1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434A1-8DD3-4672-8625-D856329D498E}"/>
              </a:ext>
            </a:extLst>
          </p:cNvPr>
          <p:cNvSpPr txBox="1"/>
          <p:nvPr/>
        </p:nvSpPr>
        <p:spPr>
          <a:xfrm>
            <a:off x="5479954" y="2690336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This is the a rule of ownership, a value on the heap can only have one owner</a:t>
            </a:r>
          </a:p>
          <a:p>
            <a:endParaRPr lang="en-IE" sz="1800" dirty="0">
              <a:solidFill>
                <a:schemeClr val="bg1"/>
              </a:solidFill>
            </a:endParaRPr>
          </a:p>
          <a:p>
            <a:r>
              <a:rPr lang="en-IE" sz="1800" dirty="0">
                <a:solidFill>
                  <a:schemeClr val="bg1"/>
                </a:solidFill>
              </a:rPr>
              <a:t>This prevents us creating multiple references to objects on the heap, thus reducing the possibility of a MEMORY LEAK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FF440-9EBA-05C5-4778-CF7623D3C052}"/>
              </a:ext>
            </a:extLst>
          </p:cNvPr>
          <p:cNvSpPr txBox="1"/>
          <p:nvPr/>
        </p:nvSpPr>
        <p:spPr>
          <a:xfrm>
            <a:off x="2859314" y="2149311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S1 Invalidated</a:t>
            </a:r>
          </a:p>
        </p:txBody>
      </p:sp>
    </p:spTree>
    <p:extLst>
      <p:ext uri="{BB962C8B-B14F-4D97-AF65-F5344CB8AC3E}">
        <p14:creationId xmlns:p14="http://schemas.microsoft.com/office/powerpoint/2010/main" val="2555117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Rectangle 1639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10 Obi-Wan Kenobi Lines That Prove He's an Icon">
            <a:extLst>
              <a:ext uri="{FF2B5EF4-FFF2-40B4-BE49-F238E27FC236}">
                <a16:creationId xmlns:a16="http://schemas.microsoft.com/office/drawing/2014/main" id="{303A4BE3-8BEF-B595-ADA5-D05B5842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DDA7F-D6D0-DC0F-B691-8E19CB30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This gets even weirder with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D4661-76FB-19E5-2D4C-FEBD015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Well, weird, from a certain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96954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68D2E-2C56-B951-83D1-B4CE0404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2FAD0-0D37-4CBE-6802-CDABDB972E4D}"/>
              </a:ext>
            </a:extLst>
          </p:cNvPr>
          <p:cNvSpPr txBox="1"/>
          <p:nvPr/>
        </p:nvSpPr>
        <p:spPr>
          <a:xfrm>
            <a:off x="2659930" y="1849912"/>
            <a:ext cx="6872139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8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3748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76C09-E13F-8F85-6B76-28DC4581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737FB2-A9AB-29E9-F59D-F325BE0F14A0}"/>
              </a:ext>
            </a:extLst>
          </p:cNvPr>
          <p:cNvSpPr txBox="1"/>
          <p:nvPr/>
        </p:nvSpPr>
        <p:spPr>
          <a:xfrm>
            <a:off x="132695" y="2124349"/>
            <a:ext cx="5561814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2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5CCD0-C7E0-0778-15AE-2A952CCCA222}"/>
              </a:ext>
            </a:extLst>
          </p:cNvPr>
          <p:cNvSpPr txBox="1"/>
          <p:nvPr/>
        </p:nvSpPr>
        <p:spPr>
          <a:xfrm>
            <a:off x="5876340" y="6046487"/>
            <a:ext cx="41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Again, this is compiler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6E66-FA7A-916D-C91F-B913902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05231"/>
            <a:ext cx="7772400" cy="52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C4C56-3054-7831-E558-DE79265C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A747AE-EB8C-E2F4-9B37-F69C9940C298}"/>
              </a:ext>
            </a:extLst>
          </p:cNvPr>
          <p:cNvSpPr txBox="1"/>
          <p:nvPr/>
        </p:nvSpPr>
        <p:spPr>
          <a:xfrm>
            <a:off x="132694" y="1994170"/>
            <a:ext cx="7649433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8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2A55F-D5AC-B168-D31B-0FF74D527F78}"/>
              </a:ext>
            </a:extLst>
          </p:cNvPr>
          <p:cNvSpPr txBox="1"/>
          <p:nvPr/>
        </p:nvSpPr>
        <p:spPr>
          <a:xfrm>
            <a:off x="6570482" y="1901837"/>
            <a:ext cx="53072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are transferring OWNERSHIP of “s1” from main to the function we are calling</a:t>
            </a:r>
            <a:br>
              <a:rPr lang="en-IE" sz="2400" dirty="0">
                <a:solidFill>
                  <a:schemeClr val="bg1"/>
                </a:solidFill>
              </a:rPr>
            </a:br>
            <a:br>
              <a:rPr lang="en-IE" sz="2400" dirty="0">
                <a:solidFill>
                  <a:schemeClr val="bg1"/>
                </a:solidFill>
              </a:rPr>
            </a:br>
            <a:r>
              <a:rPr lang="en-IE" sz="2400" dirty="0">
                <a:solidFill>
                  <a:schemeClr val="bg1"/>
                </a:solidFill>
              </a:rPr>
              <a:t>When that function ends, ”s” is DROPPED as it’s new owner is no longer in scope, even though it is still in scope in main.</a:t>
            </a:r>
          </a:p>
        </p:txBody>
      </p:sp>
    </p:spTree>
    <p:extLst>
      <p:ext uri="{BB962C8B-B14F-4D97-AF65-F5344CB8AC3E}">
        <p14:creationId xmlns:p14="http://schemas.microsoft.com/office/powerpoint/2010/main" val="48254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25C2-A649-A0C7-150A-92E9E092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So, we can’t pass a variable to a function and use it afterwards?</a:t>
            </a:r>
          </a:p>
        </p:txBody>
      </p:sp>
      <p:pic>
        <p:nvPicPr>
          <p:cNvPr id="10242" name="Picture 2" descr="Star Wars II Obi-wan [visible confusion] HD Template - 6432*3216 :  r/MemeRestoration">
            <a:extLst>
              <a:ext uri="{FF2B5EF4-FFF2-40B4-BE49-F238E27FC236}">
                <a16:creationId xmlns:a16="http://schemas.microsoft.com/office/drawing/2014/main" id="{3E615589-59A2-4680-C784-4448CBFF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1" y="2865876"/>
            <a:ext cx="5941438" cy="29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84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01CF-3C09-B0EB-58F5-C5775363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IE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 and Borrowing</a:t>
            </a:r>
          </a:p>
        </p:txBody>
      </p:sp>
      <p:pic>
        <p:nvPicPr>
          <p:cNvPr id="5122" name="Picture 2" descr="South Park&quot; Gnomes (TV Episode 1998) - IMDb">
            <a:extLst>
              <a:ext uri="{FF2B5EF4-FFF2-40B4-BE49-F238E27FC236}">
                <a16:creationId xmlns:a16="http://schemas.microsoft.com/office/drawing/2014/main" id="{EDED0F1F-D21A-4C62-7439-7F8F7BC6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6" b="1748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B126-BC1B-B4E9-76A9-A5F508B5E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962" y="3752850"/>
            <a:ext cx="8583038" cy="2452687"/>
          </a:xfrm>
        </p:spPr>
        <p:txBody>
          <a:bodyPr anchor="ctr">
            <a:normAutofit/>
          </a:bodyPr>
          <a:lstStyle/>
          <a:p>
            <a:r>
              <a:rPr lang="en-IE" sz="2400" dirty="0"/>
              <a:t>We must create a REFERENCE and pass that to our function</a:t>
            </a:r>
          </a:p>
          <a:p>
            <a:r>
              <a:rPr lang="en-IE" sz="2400" dirty="0"/>
              <a:t>And use this REFERENCE to BORROW</a:t>
            </a:r>
          </a:p>
          <a:p>
            <a:r>
              <a:rPr lang="en-IE" sz="2400" dirty="0"/>
              <a:t>We can create a reference using &amp;</a:t>
            </a:r>
          </a:p>
        </p:txBody>
      </p:sp>
    </p:spTree>
    <p:extLst>
      <p:ext uri="{BB962C8B-B14F-4D97-AF65-F5344CB8AC3E}">
        <p14:creationId xmlns:p14="http://schemas.microsoft.com/office/powerpoint/2010/main" val="280623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4B83F-9F8F-E034-3178-C0678D01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95A946-5CF6-550F-4A7B-64BC7295D0DE}"/>
              </a:ext>
            </a:extLst>
          </p:cNvPr>
          <p:cNvSpPr txBox="1"/>
          <p:nvPr/>
        </p:nvSpPr>
        <p:spPr>
          <a:xfrm>
            <a:off x="2682712" y="690764"/>
            <a:ext cx="6826576" cy="255454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6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2C8D0-0794-47AD-1B87-62CAB500F4EB}"/>
              </a:ext>
            </a:extLst>
          </p:cNvPr>
          <p:cNvSpPr txBox="1"/>
          <p:nvPr/>
        </p:nvSpPr>
        <p:spPr>
          <a:xfrm>
            <a:off x="2684284" y="383557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104523-E932-069F-57B7-A802B7ED806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3245309"/>
            <a:ext cx="1572" cy="590266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2355AA-30EE-AE01-EDF5-258A0E64BA8D}"/>
              </a:ext>
            </a:extLst>
          </p:cNvPr>
          <p:cNvSpPr txBox="1"/>
          <p:nvPr/>
        </p:nvSpPr>
        <p:spPr>
          <a:xfrm>
            <a:off x="6741268" y="3022425"/>
            <a:ext cx="489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Passing a reference does not change ownership</a:t>
            </a:r>
          </a:p>
        </p:txBody>
      </p:sp>
    </p:spTree>
    <p:extLst>
      <p:ext uri="{BB962C8B-B14F-4D97-AF65-F5344CB8AC3E}">
        <p14:creationId xmlns:p14="http://schemas.microsoft.com/office/powerpoint/2010/main" val="211693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FE946-8052-9F94-2572-D55328B9D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D92867-19C1-39AD-EE06-629A5FED0D53}"/>
              </a:ext>
            </a:extLst>
          </p:cNvPr>
          <p:cNvSpPr txBox="1"/>
          <p:nvPr/>
        </p:nvSpPr>
        <p:spPr>
          <a:xfrm>
            <a:off x="2682712" y="87445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ACD92-9235-9FC6-7CF4-510CA28D2142}"/>
              </a:ext>
            </a:extLst>
          </p:cNvPr>
          <p:cNvSpPr txBox="1"/>
          <p:nvPr/>
        </p:nvSpPr>
        <p:spPr>
          <a:xfrm>
            <a:off x="1945533" y="4827876"/>
            <a:ext cx="7714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call the action of creating a reference and passing it around - </a:t>
            </a:r>
            <a:r>
              <a:rPr lang="en-IE" sz="2400" b="1" i="1" dirty="0">
                <a:solidFill>
                  <a:schemeClr val="bg1"/>
                </a:solidFill>
              </a:rPr>
              <a:t>BORROWING</a:t>
            </a:r>
          </a:p>
          <a:p>
            <a:endParaRPr lang="en-IE" sz="2400" b="1" i="1" dirty="0">
              <a:solidFill>
                <a:schemeClr val="bg1"/>
              </a:solidFill>
            </a:endParaRPr>
          </a:p>
          <a:p>
            <a:r>
              <a:rPr lang="en-IE" sz="2400" dirty="0">
                <a:solidFill>
                  <a:schemeClr val="bg1"/>
                </a:solidFill>
              </a:rPr>
              <a:t>We cannot edit what we have borrowed, well we can but not without making changes, but first….</a:t>
            </a:r>
          </a:p>
        </p:txBody>
      </p:sp>
    </p:spTree>
    <p:extLst>
      <p:ext uri="{BB962C8B-B14F-4D97-AF65-F5344CB8AC3E}">
        <p14:creationId xmlns:p14="http://schemas.microsoft.com/office/powerpoint/2010/main" val="1460626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B25BA-35BE-B482-4091-B7428BE6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AA76-9C84-220E-29C9-EAF60C31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Rust enforces a single owner on data stored in the heap</a:t>
            </a:r>
          </a:p>
          <a:p>
            <a:r>
              <a:rPr lang="en-IE" sz="2400" dirty="0"/>
              <a:t>Reassigning, s2=s1, will MOVE and change ownership, invalidating the original owner</a:t>
            </a:r>
          </a:p>
          <a:p>
            <a:r>
              <a:rPr lang="en-IE" sz="2400" dirty="0"/>
              <a:t>This ensures we have no dangling REFERENCES causing MEMORY LEAKS</a:t>
            </a:r>
          </a:p>
          <a:p>
            <a:r>
              <a:rPr lang="en-IE" sz="2400" dirty="0"/>
              <a:t>The Rust compiler impressively protects both the stack and the heap</a:t>
            </a:r>
          </a:p>
          <a:p>
            <a:r>
              <a:rPr lang="en-IE" sz="2400" dirty="0"/>
              <a:t>We can use REFERENCES to BORROW a value in another function</a:t>
            </a:r>
          </a:p>
          <a:p>
            <a:r>
              <a:rPr lang="en-IE" sz="2400" dirty="0"/>
              <a:t>However, these REFERENCES are IMMUTABLE!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2E606AA3-48C5-346F-3FB1-0BAF5A5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04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C095D-88D6-71C1-1BC2-EA7CB7B4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" y="583050"/>
            <a:ext cx="12035326" cy="48750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0C6ED8-589A-12B6-8B0D-4D3D7455A058}"/>
              </a:ext>
            </a:extLst>
          </p:cNvPr>
          <p:cNvCxnSpPr>
            <a:cxnSpLocks/>
          </p:cNvCxnSpPr>
          <p:nvPr/>
        </p:nvCxnSpPr>
        <p:spPr>
          <a:xfrm flipV="1">
            <a:off x="3240741" y="3020585"/>
            <a:ext cx="1183341" cy="1990165"/>
          </a:xfrm>
          <a:prstGeom prst="straightConnector1">
            <a:avLst/>
          </a:prstGeom>
          <a:ln w="2222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3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rt 3">
            <a:extLst>
              <a:ext uri="{FF2B5EF4-FFF2-40B4-BE49-F238E27FC236}">
                <a16:creationId xmlns:a16="http://schemas.microsoft.com/office/drawing/2014/main" id="{093C8A9E-1B3D-E200-8270-89AB452C496B}"/>
              </a:ext>
            </a:extLst>
          </p:cNvPr>
          <p:cNvSpPr/>
          <p:nvPr/>
        </p:nvSpPr>
        <p:spPr>
          <a:xfrm>
            <a:off x="4837519" y="2000628"/>
            <a:ext cx="3289955" cy="27432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D2F33-4483-C10C-DE74-82411A47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9" y="197246"/>
            <a:ext cx="4191000" cy="3606764"/>
          </a:xfrm>
          <a:prstGeom prst="rect">
            <a:avLst/>
          </a:prstGeom>
          <a:effectLst>
            <a:softEdge rad="137792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C20C7-8E5B-7874-1114-9153120172F8}"/>
              </a:ext>
            </a:extLst>
          </p:cNvPr>
          <p:cNvSpPr txBox="1"/>
          <p:nvPr/>
        </p:nvSpPr>
        <p:spPr>
          <a:xfrm>
            <a:off x="7880808" y="4743828"/>
            <a:ext cx="3849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/>
              <a:t>Immutability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31086-6AAA-047E-5F4D-F2A411471773}"/>
              </a:ext>
            </a:extLst>
          </p:cNvPr>
          <p:cNvSpPr txBox="1"/>
          <p:nvPr/>
        </p:nvSpPr>
        <p:spPr>
          <a:xfrm>
            <a:off x="4074228" y="6076336"/>
            <a:ext cx="404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Why don’t you just marry immutability?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0DAEC-532E-ABB5-7CCD-DEBC93706FDE}"/>
              </a:ext>
            </a:extLst>
          </p:cNvPr>
          <p:cNvSpPr txBox="1"/>
          <p:nvPr/>
        </p:nvSpPr>
        <p:spPr>
          <a:xfrm>
            <a:off x="4970715" y="367418"/>
            <a:ext cx="671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In Rust, everything is immutable by default</a:t>
            </a:r>
          </a:p>
        </p:txBody>
      </p:sp>
    </p:spTree>
    <p:extLst>
      <p:ext uri="{BB962C8B-B14F-4D97-AF65-F5344CB8AC3E}">
        <p14:creationId xmlns:p14="http://schemas.microsoft.com/office/powerpoint/2010/main" val="2865345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8372-35DC-7435-14D2-EF0D05C9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IE" sz="5400"/>
              <a:t>Immutability</a:t>
            </a:r>
          </a:p>
        </p:txBody>
      </p:sp>
      <p:pic>
        <p:nvPicPr>
          <p:cNvPr id="2050" name="Picture 2" descr="The ParentNormal on X: &quot;I used to think it was wrong to glue Legos,  particularly after The Lego Movie. But I can't keep watching our creations  be destroyed, so in my new">
            <a:extLst>
              <a:ext uri="{FF2B5EF4-FFF2-40B4-BE49-F238E27FC236}">
                <a16:creationId xmlns:a16="http://schemas.microsoft.com/office/drawing/2014/main" id="{2A5BEF01-E0B1-83A4-6418-5ECD9B6B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4521" b="-1"/>
          <a:stretch/>
        </p:blipFill>
        <p:spPr bwMode="auto">
          <a:xfrm>
            <a:off x="315881" y="286914"/>
            <a:ext cx="5458968" cy="3871712"/>
          </a:xfrm>
          <a:prstGeom prst="rect">
            <a:avLst/>
          </a:prstGeom>
          <a:noFill/>
          <a:effectLst>
            <a:softEdge rad="34189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D57B-5F4C-51A4-3DC2-0DD14AB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IE" sz="2200" dirty="0"/>
              <a:t>Rust enforces immutability by default, that is, you cannot change, for example, the value of a variable</a:t>
            </a:r>
          </a:p>
          <a:p>
            <a:r>
              <a:rPr lang="en-IE" sz="2200" dirty="0"/>
              <a:t>We need to intentionally define a variable as mutable, that is, we can change the value of the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07CC-6CF4-1EB8-D1B9-C2E39162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1" y="4863236"/>
            <a:ext cx="5057167" cy="1450286"/>
          </a:xfrm>
          <a:prstGeom prst="rect">
            <a:avLst/>
          </a:prstGeom>
          <a:effectLst>
            <a:softEdge rad="21311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2BE96-DDDC-3727-022C-FFA204C7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252" y="4811559"/>
            <a:ext cx="3897644" cy="1450287"/>
          </a:xfrm>
          <a:prstGeom prst="rect">
            <a:avLst/>
          </a:prstGeom>
          <a:effectLst>
            <a:softEdge rad="24500"/>
          </a:effectLst>
        </p:spPr>
      </p:pic>
    </p:spTree>
    <p:extLst>
      <p:ext uri="{BB962C8B-B14F-4D97-AF65-F5344CB8AC3E}">
        <p14:creationId xmlns:p14="http://schemas.microsoft.com/office/powerpoint/2010/main" val="1274500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5AB8-1571-1AF9-9A7B-2B578836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2B86-A81F-498F-E9FC-97C45DE9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References are immutable by default, so the following would throw a compile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2D05-56B5-25F6-2767-661072153E8C}"/>
              </a:ext>
            </a:extLst>
          </p:cNvPr>
          <p:cNvSpPr txBox="1"/>
          <p:nvPr/>
        </p:nvSpPr>
        <p:spPr>
          <a:xfrm>
            <a:off x="3074953" y="3211335"/>
            <a:ext cx="6042093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941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EFE63-1DD8-4D3C-C212-771A1458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84C3-8706-FD24-C4AE-935329E2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E08C-647B-4BB7-69DE-B5066E99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To allow editing of our value via reference, we can use mutable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74B2A-8C17-E687-1871-319904167058}"/>
              </a:ext>
            </a:extLst>
          </p:cNvPr>
          <p:cNvSpPr txBox="1"/>
          <p:nvPr/>
        </p:nvSpPr>
        <p:spPr>
          <a:xfrm>
            <a:off x="273388" y="3318339"/>
            <a:ext cx="5378382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346C-1AA7-CAAC-2C7F-9D7B3AF080C1}"/>
              </a:ext>
            </a:extLst>
          </p:cNvPr>
          <p:cNvSpPr txBox="1"/>
          <p:nvPr/>
        </p:nvSpPr>
        <p:spPr>
          <a:xfrm>
            <a:off x="6097622" y="3323203"/>
            <a:ext cx="6094378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601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F51633-2463-E939-6C72-4FE74473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FB85-B21C-DF81-6FB4-09600647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EEE3-E210-B86C-DB1B-FCAE228B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BUT, we cannot have more than 2 simultaneous mutable references AND the compiler enforces this: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E1A68-481E-93FE-7AFB-D38F5C9EB662}"/>
              </a:ext>
            </a:extLst>
          </p:cNvPr>
          <p:cNvSpPr txBox="1"/>
          <p:nvPr/>
        </p:nvSpPr>
        <p:spPr>
          <a:xfrm>
            <a:off x="273388" y="3318339"/>
            <a:ext cx="5378382" cy="230832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DCDF0-944C-FB5E-6AB4-4D220A01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34" y="3471476"/>
            <a:ext cx="6204626" cy="20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7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48227-AE5F-548C-3A6F-00AF4A88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61E-0561-FC50-CD02-8746785BF9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F1F1F"/>
          </a:solidFill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D2B4-E28A-98FE-8DBC-9FCFFFA2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01243"/>
          </a:xfrm>
          <a:solidFill>
            <a:srgbClr val="1F1F1F"/>
          </a:solidFill>
        </p:spPr>
        <p:txBody>
          <a:bodyPr>
            <a:normAutofit/>
          </a:bodyPr>
          <a:lstStyle/>
          <a:p>
            <a:r>
              <a:rPr lang="en-IE" dirty="0">
                <a:solidFill>
                  <a:srgbClr val="F2AA84"/>
                </a:solidFill>
              </a:rPr>
              <a:t>Disallowing multiple simultaneous references solves our last (for today…) memory safety concern, data races</a:t>
            </a:r>
          </a:p>
          <a:p>
            <a:r>
              <a:rPr lang="en-IE" dirty="0">
                <a:solidFill>
                  <a:srgbClr val="F2AA84"/>
                </a:solidFill>
              </a:rPr>
              <a:t>A data race is similar to a race condition and happens when these three behaviours occur: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Two or more pointers access the same data at the same time.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At least one of the pointers is being used to write to the data.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There’s no mechanism being used to synchronize access to the data.</a:t>
            </a:r>
          </a:p>
          <a:p>
            <a:r>
              <a:rPr lang="en-IE" dirty="0">
                <a:solidFill>
                  <a:srgbClr val="F2AA84"/>
                </a:solidFill>
              </a:rPr>
              <a:t>Data races cause undefined behaviour and can be difficult to diagnose and fix when you’re trying to track them down at runtime</a:t>
            </a:r>
          </a:p>
          <a:p>
            <a:endParaRPr lang="en-IE" dirty="0">
              <a:solidFill>
                <a:srgbClr val="F2A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99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A3F06-8346-CF8E-DCB2-95E68E8A9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24D48F62-414E-1B2F-30BC-A57FBAA5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F955A-B7F2-ABCE-4D7D-2AC9EBFF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A43D-729A-2D1E-C56D-60C7CE6F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We’ve seen how the rust compiler can </a:t>
            </a:r>
          </a:p>
          <a:p>
            <a:pPr lvl="1"/>
            <a:r>
              <a:rPr lang="en-IE" sz="2000" dirty="0"/>
              <a:t>Prevent numerous memory safety concerns at compile time </a:t>
            </a:r>
          </a:p>
          <a:p>
            <a:pPr lvl="1"/>
            <a:r>
              <a:rPr lang="en-IE" sz="2000" dirty="0"/>
              <a:t>Even when dealing with dynamically allocated memory in the heap</a:t>
            </a:r>
          </a:p>
          <a:p>
            <a:r>
              <a:rPr lang="en-IE" sz="2400" dirty="0"/>
              <a:t>That was a slog, some easy slides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3F0A7214-8B26-C3A7-EA15-2C0B5F58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587818A-4C9B-1CC4-BA88-D5FDF16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35757116-92B4-6928-8E9F-7EBECAF5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78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D4DC6-2760-773A-09EA-9F00097D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AEFE2-7E61-EF8C-F37D-9820F65D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Linux Kernal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36591-A882-2BF5-7310-3CCF5ED2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09112"/>
            <a:ext cx="7188199" cy="46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6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82DF8-1D56-F136-845F-69DEE5F1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0F9E8-CEF0-431D-ADB0-D52CCBAF1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31D6D-12B5-E0BC-DF4B-A1F59109D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2F79-55F0-B57F-AB32-BE724E7F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5E256-5C1D-F69A-0426-E4FEFCF3D735}"/>
              </a:ext>
            </a:extLst>
          </p:cNvPr>
          <p:cNvSpPr txBox="1"/>
          <p:nvPr/>
        </p:nvSpPr>
        <p:spPr>
          <a:xfrm>
            <a:off x="4495116" y="63142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i="1" dirty="0"/>
              <a:t>At Google, we have been seeing increased Rust adoption, especially in our consumer applications and 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1A8F-22BD-8A3C-77A0-7B0994E8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68" y="1476015"/>
            <a:ext cx="4269142" cy="3307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F2049-9806-75DB-9C92-26D21556E284}"/>
              </a:ext>
            </a:extLst>
          </p:cNvPr>
          <p:cNvSpPr txBox="1"/>
          <p:nvPr/>
        </p:nvSpPr>
        <p:spPr>
          <a:xfrm>
            <a:off x="2852636" y="57248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https://google.github.io/comprehensive-rust/</a:t>
            </a:r>
            <a:r>
              <a:rPr lang="en-I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15AF98-9D7B-46F8-F4F1-2BD29336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05" y="1717910"/>
            <a:ext cx="3996447" cy="272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243F1-F6BD-9090-F77A-9420BC2A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4" y="3658929"/>
            <a:ext cx="3685094" cy="2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62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39FC8-3054-1423-E5BB-620A382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BB491C-5542-1ECD-DC8C-3437234F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7FD512-2C24-2A99-8D77-F84B2B2BF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B3DFF-3506-4ED8-5312-0D256983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AC23C-314B-5B04-CEED-AA6D70AB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441145"/>
            <a:ext cx="8508719" cy="3733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D87A6-01A8-4281-0EFE-3A3D5646D78B}"/>
              </a:ext>
            </a:extLst>
          </p:cNvPr>
          <p:cNvSpPr txBox="1"/>
          <p:nvPr/>
        </p:nvSpPr>
        <p:spPr>
          <a:xfrm>
            <a:off x="4584159" y="4916088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The transition to memory-safe languages such as Rust as part of its secure-by-design approach has led to the percentage of memory-safe vulnerabilities discovered in Android dropping from 76% to 24% over a period of six years.</a:t>
            </a:r>
          </a:p>
        </p:txBody>
      </p:sp>
    </p:spTree>
    <p:extLst>
      <p:ext uri="{BB962C8B-B14F-4D97-AF65-F5344CB8AC3E}">
        <p14:creationId xmlns:p14="http://schemas.microsoft.com/office/powerpoint/2010/main" val="309834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2C905-7B1B-A06F-0EEE-2987878F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03EEEE-2AA4-9B4D-6318-D452E07AD285}"/>
              </a:ext>
            </a:extLst>
          </p:cNvPr>
          <p:cNvSpPr txBox="1">
            <a:spLocks/>
          </p:cNvSpPr>
          <p:nvPr/>
        </p:nvSpPr>
        <p:spPr>
          <a:xfrm>
            <a:off x="119270" y="313980"/>
            <a:ext cx="12072730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Alright so,… Where did it come from?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5FD1F9-A3B7-518A-5B3F-ED108340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94" y="1699270"/>
            <a:ext cx="4353546" cy="48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fox logo - Wikipedia">
            <a:extLst>
              <a:ext uri="{FF2B5EF4-FFF2-40B4-BE49-F238E27FC236}">
                <a16:creationId xmlns:a16="http://schemas.microsoft.com/office/drawing/2014/main" id="{81F7B37B-071F-B268-DFE9-4B28EFBD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" y="3106473"/>
            <a:ext cx="2199862" cy="22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ity skyline reflected in water&#10;&#10;Description automatically generated">
            <a:extLst>
              <a:ext uri="{FF2B5EF4-FFF2-40B4-BE49-F238E27FC236}">
                <a16:creationId xmlns:a16="http://schemas.microsoft.com/office/drawing/2014/main" id="{C75F3831-4497-B315-2D70-81720A0FE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72" y="3009398"/>
            <a:ext cx="4223026" cy="28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8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7568F-8748-0B0A-9683-D511529D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ABABE2-475D-ED47-FE2E-603BCB54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CA8F12-3059-C81E-7FF7-D6D2471C1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3AF36-116A-BFE4-0374-01011339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601BA-EF46-0556-9A45-3D64DEAE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017" y="806655"/>
            <a:ext cx="7772400" cy="52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88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98A15-FC06-6E0B-EF49-B21FC2B7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E3FC9F-C941-2AA5-AD3B-E7BA9E4C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CA580-2BE4-111D-9F3B-C28294443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46E06-6E85-3A71-89B8-964A9BE0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FD94-DF54-5278-0C6B-A047D8D5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66" y="243477"/>
            <a:ext cx="7772400" cy="3239025"/>
          </a:xfrm>
          <a:prstGeom prst="rect">
            <a:avLst/>
          </a:prstGeom>
        </p:spPr>
      </p:pic>
      <p:pic>
        <p:nvPicPr>
          <p:cNvPr id="20482" name="Picture 2" descr="AWS Lambda - Wikipedia">
            <a:extLst>
              <a:ext uri="{FF2B5EF4-FFF2-40B4-BE49-F238E27FC236}">
                <a16:creationId xmlns:a16="http://schemas.microsoft.com/office/drawing/2014/main" id="{1DCE9AEC-BC51-B630-DDC2-46B16336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78" y="4429505"/>
            <a:ext cx="2185018" cy="21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AWS Fargate?">
            <a:extLst>
              <a:ext uri="{FF2B5EF4-FFF2-40B4-BE49-F238E27FC236}">
                <a16:creationId xmlns:a16="http://schemas.microsoft.com/office/drawing/2014/main" id="{8B467C82-6EFA-0FC9-99EB-53100B8B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44" y="4429505"/>
            <a:ext cx="4190276" cy="21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45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C3BCB-663F-3D4C-474A-1146247D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ACB014-E73A-B2E8-6630-4C725EDC7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74673-6293-B4A3-9BB9-E0FA1EDBD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262D-2C63-62A1-DC2A-92431A2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YOU, in lambda ;)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7041-4008-A56B-D0A6-05E77625F4BB}"/>
              </a:ext>
            </a:extLst>
          </p:cNvPr>
          <p:cNvSpPr txBox="1"/>
          <p:nvPr/>
        </p:nvSpPr>
        <p:spPr>
          <a:xfrm>
            <a:off x="5669164" y="578956"/>
            <a:ext cx="286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https://rust-lambda.com/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62E5-B23D-39A8-68CE-688DACF6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1701693"/>
            <a:ext cx="7772400" cy="41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0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45F4F-6635-7AC8-96B4-416F7F50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060D50-B309-B211-7EDA-62B3369F7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B514E-64DD-A7B7-11BE-AAF4C203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9317-B9B2-DDDF-EE61-E05AF593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86F58-D976-F5B8-D013-B37C8F4D716B}"/>
              </a:ext>
            </a:extLst>
          </p:cNvPr>
          <p:cNvSpPr txBox="1"/>
          <p:nvPr/>
        </p:nvSpPr>
        <p:spPr>
          <a:xfrm>
            <a:off x="5419883" y="265158"/>
            <a:ext cx="474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https://github.com/omarabid/rust-companies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91861-4766-ADD0-2E07-DE67F3C3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63" y="899648"/>
            <a:ext cx="5396107" cy="58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Metal Gear Solid (PSX) The Darpa Chief HD 720p">
            <a:extLst>
              <a:ext uri="{FF2B5EF4-FFF2-40B4-BE49-F238E27FC236}">
                <a16:creationId xmlns:a16="http://schemas.microsoft.com/office/drawing/2014/main" id="{8BF28C12-0CEF-8981-7733-4F3E9207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F5F11-D42E-6291-85F2-9F52DECED96F}"/>
              </a:ext>
            </a:extLst>
          </p:cNvPr>
          <p:cNvSpPr txBox="1"/>
          <p:nvPr/>
        </p:nvSpPr>
        <p:spPr>
          <a:xfrm>
            <a:off x="4015819" y="2791147"/>
            <a:ext cx="3947123" cy="1754326"/>
          </a:xfrm>
          <a:prstGeom prst="rect">
            <a:avLst/>
          </a:prstGeom>
          <a:solidFill>
            <a:srgbClr val="1F1F1F">
              <a:alpha val="71000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3600" dirty="0">
                <a:solidFill>
                  <a:schemeClr val="bg1"/>
                </a:solidFill>
              </a:rPr>
              <a:t>Snake…. You should have used Rust!</a:t>
            </a:r>
          </a:p>
        </p:txBody>
      </p:sp>
    </p:spTree>
    <p:extLst>
      <p:ext uri="{BB962C8B-B14F-4D97-AF65-F5344CB8AC3E}">
        <p14:creationId xmlns:p14="http://schemas.microsoft.com/office/powerpoint/2010/main" val="269487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525695-1721-9A6D-2508-9125769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9" y="269625"/>
            <a:ext cx="11852681" cy="7371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DARPA on Rust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  <a:hlinkClick r:id="rId2"/>
              </a:rPr>
              <a:t>https://www.darpa.mil/news-events/2024-07-31a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A8102-907A-0031-9032-19D8CC53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67" y="1090171"/>
            <a:ext cx="6106064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9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47F90-6F67-F516-1EDA-F7077BFE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9624"/>
            <a:ext cx="7772400" cy="54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0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Please Bender have some malt liquor. If not for you then for the people  that love you : r/futurama">
            <a:extLst>
              <a:ext uri="{FF2B5EF4-FFF2-40B4-BE49-F238E27FC236}">
                <a16:creationId xmlns:a16="http://schemas.microsoft.com/office/drawing/2014/main" id="{053BB8C4-D720-0E62-507B-9472C2AD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643FC-DB2B-A590-92B3-A6A0A2DF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 (or beer?)</a:t>
            </a:r>
          </a:p>
        </p:txBody>
      </p:sp>
    </p:spTree>
    <p:extLst>
      <p:ext uri="{BB962C8B-B14F-4D97-AF65-F5344CB8AC3E}">
        <p14:creationId xmlns:p14="http://schemas.microsoft.com/office/powerpoint/2010/main" val="7336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66BB1-E70F-E6C1-814C-2BB156B0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F7B3B6-33A2-CE88-15EF-8C8696D57051}"/>
              </a:ext>
            </a:extLst>
          </p:cNvPr>
          <p:cNvSpPr txBox="1">
            <a:spLocks/>
          </p:cNvSpPr>
          <p:nvPr/>
        </p:nvSpPr>
        <p:spPr>
          <a:xfrm>
            <a:off x="119270" y="94056"/>
            <a:ext cx="12072730" cy="130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Walking to the 21</a:t>
            </a:r>
            <a:r>
              <a:rPr lang="en-IE" sz="32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Floor Graydon Pondered…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108D0-679D-B7EC-D778-B488152A4470}"/>
              </a:ext>
            </a:extLst>
          </p:cNvPr>
          <p:cNvSpPr txBox="1">
            <a:spLocks/>
          </p:cNvSpPr>
          <p:nvPr/>
        </p:nvSpPr>
        <p:spPr>
          <a:xfrm>
            <a:off x="1895059" y="4280651"/>
            <a:ext cx="3948243" cy="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wonder if the elevator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was written in 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4B645-CE21-05BE-2923-8ADC6541678A}"/>
              </a:ext>
            </a:extLst>
          </p:cNvPr>
          <p:cNvSpPr txBox="1">
            <a:spLocks/>
          </p:cNvSpPr>
          <p:nvPr/>
        </p:nvSpPr>
        <p:spPr>
          <a:xfrm>
            <a:off x="4089258" y="3029395"/>
            <a:ext cx="3508087" cy="79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was probably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another bug with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management!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C54C12-CA49-A3BD-7640-2A12C951B4FD}"/>
              </a:ext>
            </a:extLst>
          </p:cNvPr>
          <p:cNvSpPr txBox="1">
            <a:spLocks/>
          </p:cNvSpPr>
          <p:nvPr/>
        </p:nvSpPr>
        <p:spPr>
          <a:xfrm>
            <a:off x="0" y="5163872"/>
            <a:ext cx="3510705" cy="117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 computer people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couldn’t even make an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elevator that works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without crashing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991EDC-9ADD-4B5C-5624-44947B480653}"/>
              </a:ext>
            </a:extLst>
          </p:cNvPr>
          <p:cNvSpPr txBox="1">
            <a:spLocks/>
          </p:cNvSpPr>
          <p:nvPr/>
        </p:nvSpPr>
        <p:spPr>
          <a:xfrm>
            <a:off x="6367672" y="1385180"/>
            <a:ext cx="5248657" cy="164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know what I’ll do, I’ll create a new programming language and name it Rust after a fungi that is overengineered for survival!!</a:t>
            </a:r>
          </a:p>
        </p:txBody>
      </p:sp>
    </p:spTree>
    <p:extLst>
      <p:ext uri="{BB962C8B-B14F-4D97-AF65-F5344CB8AC3E}">
        <p14:creationId xmlns:p14="http://schemas.microsoft.com/office/powerpoint/2010/main" val="39330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19CAA-7A4D-72B1-D9F6-4235B270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AAC4D5-C6AB-7525-0766-4F5D651B1125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was born as a…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B25F2-62C2-BD0A-AF13-6A3018170B02}"/>
              </a:ext>
            </a:extLst>
          </p:cNvPr>
          <p:cNvSpPr txBox="1"/>
          <p:nvPr/>
        </p:nvSpPr>
        <p:spPr>
          <a:xfrm>
            <a:off x="2775628" y="2228671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general purpose programming language built for performance, reliability and productivity.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42DA3-009E-B97F-9E43-106BA7FF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2" y="3429000"/>
            <a:ext cx="6730975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25FAD-1FB2-71B1-05BA-DD2B5718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AC9111-10E6-ED68-6CFE-A8B2824490F0}"/>
              </a:ext>
            </a:extLst>
          </p:cNvPr>
          <p:cNvSpPr txBox="1">
            <a:spLocks/>
          </p:cNvSpPr>
          <p:nvPr/>
        </p:nvSpPr>
        <p:spPr>
          <a:xfrm>
            <a:off x="1120876" y="250325"/>
            <a:ext cx="9950245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focuses on empowerment…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E614F-9571-F75D-2D2C-616229EECC4B}"/>
              </a:ext>
            </a:extLst>
          </p:cNvPr>
          <p:cNvSpPr txBox="1"/>
          <p:nvPr/>
        </p:nvSpPr>
        <p:spPr>
          <a:xfrm>
            <a:off x="2775628" y="2228671"/>
            <a:ext cx="6640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high-performance, low-level code with guarantees of safety and reliability. </a:t>
            </a:r>
          </a:p>
          <a:p>
            <a:pPr algn="ctr"/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free </a:t>
            </a:r>
            <a:r>
              <a:rPr lang="en-IE" sz="2000" dirty="0" err="1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devs</a:t>
            </a: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focus on building robust applications without worrying about common pitfalls like memory errors or race conditions</a:t>
            </a:r>
          </a:p>
        </p:txBody>
      </p:sp>
    </p:spTree>
    <p:extLst>
      <p:ext uri="{BB962C8B-B14F-4D97-AF65-F5344CB8AC3E}">
        <p14:creationId xmlns:p14="http://schemas.microsoft.com/office/powerpoint/2010/main" val="427241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</TotalTime>
  <Words>3015</Words>
  <Application>Microsoft Macintosh PowerPoint</Application>
  <PresentationFormat>Widescreen</PresentationFormat>
  <Paragraphs>384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Menlo</vt:lpstr>
      <vt:lpstr>MercurySSm-Book-Pro_Web</vt:lpstr>
      <vt:lpstr>Proxima Nova</vt:lpstr>
      <vt:lpstr>Office Theme</vt:lpstr>
      <vt:lpstr>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So….. Memory…..</vt:lpstr>
      <vt:lpstr>We need to talk….</vt:lpstr>
      <vt:lpstr>What is the stack and what is heap? – The stack</vt:lpstr>
      <vt:lpstr>PowerPoint Presentation</vt:lpstr>
      <vt:lpstr>PowerPoint Presentation</vt:lpstr>
      <vt:lpstr>PowerPoint Presentation</vt:lpstr>
      <vt:lpstr>The Heap</vt:lpstr>
      <vt:lpstr>The Heap</vt:lpstr>
      <vt:lpstr>PowerPoint Presentation</vt:lpstr>
      <vt:lpstr>What is memory safety on the stack?</vt:lpstr>
      <vt:lpstr>What is memory safety on the stack?</vt:lpstr>
      <vt:lpstr>What is memory safety on the stack?</vt:lpstr>
      <vt:lpstr>What is memory safety? (-fno-stack-protector)</vt:lpstr>
      <vt:lpstr>What is memory safety? (-fno-stack-protector)</vt:lpstr>
      <vt:lpstr>Dynamic memory allocation – The Heap</vt:lpstr>
      <vt:lpstr>PowerPoint Presentation</vt:lpstr>
      <vt:lpstr>Focus on Memory Safety in Rust</vt:lpstr>
      <vt:lpstr>Come again?</vt:lpstr>
      <vt:lpstr>Well to improve performance, Rust does not use Garbage Collection to manage memory. (This is also to enable memory restricted use cases)</vt:lpstr>
      <vt:lpstr>Rust has… Ownership!</vt:lpstr>
      <vt:lpstr>What is Ownership?</vt:lpstr>
      <vt:lpstr>PowerPoint Presentation</vt:lpstr>
      <vt:lpstr>PowerPoint Presentation</vt:lpstr>
      <vt:lpstr>PowerPoint Presentation</vt:lpstr>
      <vt:lpstr>PowerPoint Presentation</vt:lpstr>
      <vt:lpstr>This gets even weirder with functions</vt:lpstr>
      <vt:lpstr>PowerPoint Presentation</vt:lpstr>
      <vt:lpstr>PowerPoint Presentation</vt:lpstr>
      <vt:lpstr>PowerPoint Presentation</vt:lpstr>
      <vt:lpstr>So, we can’t pass a variable to a function and use it afterwards?</vt:lpstr>
      <vt:lpstr>References and Borrowing</vt:lpstr>
      <vt:lpstr>PowerPoint Presentation</vt:lpstr>
      <vt:lpstr>PowerPoint Presentation</vt:lpstr>
      <vt:lpstr>Recap</vt:lpstr>
      <vt:lpstr>PowerPoint Presentation</vt:lpstr>
      <vt:lpstr>Immutability</vt:lpstr>
      <vt:lpstr>Mutable References</vt:lpstr>
      <vt:lpstr>Mutable References</vt:lpstr>
      <vt:lpstr>Mutable References</vt:lpstr>
      <vt:lpstr>Mutable References</vt:lpstr>
      <vt:lpstr>Recap</vt:lpstr>
      <vt:lpstr>Who is using rust?  The Linux Kernal</vt:lpstr>
      <vt:lpstr>Who is using rust?  Google</vt:lpstr>
      <vt:lpstr>Who is using rust?  Android</vt:lpstr>
      <vt:lpstr>Who is using rust?  GitHub</vt:lpstr>
      <vt:lpstr>Who is using rust?  AWS</vt:lpstr>
      <vt:lpstr>Who is using rust?  YOU, in lambda ;)</vt:lpstr>
      <vt:lpstr>Who is using rust?  More</vt:lpstr>
      <vt:lpstr>PowerPoint Presentation</vt:lpstr>
      <vt:lpstr>DARPA on Rust https://www.darpa.mil/news-events/2024-07-31a </vt:lpstr>
      <vt:lpstr>PowerPoint Presentation</vt:lpstr>
      <vt:lpstr>Questions? (or beer?)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Rellis</dc:creator>
  <cp:lastModifiedBy>John Rellis</cp:lastModifiedBy>
  <cp:revision>236</cp:revision>
  <dcterms:created xsi:type="dcterms:W3CDTF">2024-12-28T16:14:30Z</dcterms:created>
  <dcterms:modified xsi:type="dcterms:W3CDTF">2025-03-10T22:32:01Z</dcterms:modified>
</cp:coreProperties>
</file>